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67" r:id="rId2"/>
    <p:sldId id="448" r:id="rId3"/>
    <p:sldId id="449" r:id="rId4"/>
    <p:sldId id="503" r:id="rId5"/>
    <p:sldId id="504" r:id="rId6"/>
    <p:sldId id="505" r:id="rId7"/>
    <p:sldId id="425" r:id="rId8"/>
    <p:sldId id="507" r:id="rId9"/>
    <p:sldId id="427" r:id="rId10"/>
    <p:sldId id="428" r:id="rId11"/>
    <p:sldId id="508" r:id="rId12"/>
    <p:sldId id="509" r:id="rId13"/>
    <p:sldId id="510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1" r:id="rId23"/>
    <p:sldId id="522" r:id="rId24"/>
    <p:sldId id="523" r:id="rId25"/>
    <p:sldId id="524" r:id="rId26"/>
    <p:sldId id="525" r:id="rId27"/>
    <p:sldId id="526" r:id="rId28"/>
    <p:sldId id="527" r:id="rId29"/>
    <p:sldId id="528" r:id="rId30"/>
    <p:sldId id="529" r:id="rId31"/>
    <p:sldId id="530" r:id="rId32"/>
    <p:sldId id="531" r:id="rId33"/>
    <p:sldId id="532" r:id="rId34"/>
    <p:sldId id="533" r:id="rId35"/>
    <p:sldId id="451" r:id="rId36"/>
    <p:sldId id="52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FF6A00"/>
    <a:srgbClr val="3C6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6"/>
    <p:restoredTop sz="94862" autoAdjust="0"/>
  </p:normalViewPr>
  <p:slideViewPr>
    <p:cSldViewPr snapToGrid="0" snapToObjects="1">
      <p:cViewPr varScale="1">
        <p:scale>
          <a:sx n="96" d="100"/>
          <a:sy n="96" d="100"/>
        </p:scale>
        <p:origin x="184" y="26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0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4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2086626"/>
          </a:xfrm>
        </p:spPr>
        <p:txBody>
          <a:bodyPr/>
          <a:lstStyle/>
          <a:p>
            <a:r>
              <a:rPr lang="en-US" sz="4400" dirty="0"/>
              <a:t>Data Wrangling: Munging, Tidy Data, and Working with Multiple Data Tables (III)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1198"/>
            <a:ext cx="5791200" cy="871175"/>
          </a:xfrm>
        </p:spPr>
        <p:txBody>
          <a:bodyPr/>
          <a:lstStyle/>
          <a:p>
            <a:r>
              <a:rPr lang="en-US" dirty="0"/>
              <a:t>Schema Diagrams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81200" y="1524318"/>
            <a:ext cx="7620000" cy="1122924"/>
          </a:xfrm>
        </p:spPr>
        <p:txBody>
          <a:bodyPr>
            <a:normAutofit/>
          </a:bodyPr>
          <a:lstStyle/>
          <a:p>
            <a:endParaRPr lang="en-US" i="1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12" name="Picture 3" descr="allFigur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9886" y="1012373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380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people with nationality Canada (</a:t>
            </a:r>
            <a:r>
              <a:rPr lang="en-US" dirty="0" err="1"/>
              <a:t>nat_id</a:t>
            </a:r>
            <a:r>
              <a:rPr lang="en-US" dirty="0"/>
              <a:t> = 2):</a:t>
            </a:r>
          </a:p>
          <a:p>
            <a:pPr algn="ctr"/>
            <a:r>
              <a:rPr lang="en-US" dirty="0"/>
              <a:t>???????????????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75088" y="286432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221574" y="5961423"/>
            <a:ext cx="1903751" cy="764498"/>
            <a:chOff x="3697573" y="5961423"/>
            <a:chExt cx="1903751" cy="764498"/>
          </a:xfrm>
        </p:grpSpPr>
        <p:sp>
          <p:nvSpPr>
            <p:cNvPr id="6" name="TextBox 5"/>
            <p:cNvSpPr txBox="1"/>
            <p:nvPr/>
          </p:nvSpPr>
          <p:spPr>
            <a:xfrm>
              <a:off x="3697573" y="6078236"/>
              <a:ext cx="1139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O(n)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826" y="5961423"/>
              <a:ext cx="764498" cy="76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8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hidden sorted map of references to a specific attribute (column) in a table.</a:t>
            </a:r>
          </a:p>
          <a:p>
            <a:pPr lvl="1"/>
            <a:r>
              <a:rPr lang="en-US" dirty="0"/>
              <a:t>Allows O(log n) lookup instead of O(n)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0887" y="2684439"/>
          <a:ext cx="6071826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38767"/>
              </p:ext>
            </p:extLst>
          </p:nvPr>
        </p:nvGraphicFramePr>
        <p:xfrm>
          <a:off x="8215674" y="2684439"/>
          <a:ext cx="2691812" cy="17448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4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0, 384,</a:t>
                      </a:r>
                      <a:r>
                        <a:rPr lang="en-US" baseline="0" dirty="0"/>
                        <a:t> 640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128,</a:t>
                      </a:r>
                      <a:r>
                        <a:rPr lang="en-US" baseline="0" dirty="0"/>
                        <a:t> 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53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implemented with data structures like B-trees</a:t>
            </a:r>
          </a:p>
          <a:p>
            <a:pPr lvl="1"/>
            <a:r>
              <a:rPr lang="en-US" b="0" dirty="0"/>
              <a:t>In a full Databases course you would learn how to store and make these!</a:t>
            </a:r>
          </a:p>
          <a:p>
            <a:r>
              <a:rPr lang="en-US" dirty="0"/>
              <a:t>But: indexes are not free</a:t>
            </a:r>
          </a:p>
          <a:p>
            <a:pPr lvl="1"/>
            <a:r>
              <a:rPr lang="en-US" b="0" dirty="0"/>
              <a:t>Takes memory to store</a:t>
            </a:r>
          </a:p>
          <a:p>
            <a:pPr lvl="1"/>
            <a:r>
              <a:rPr lang="en-US" b="0" dirty="0"/>
              <a:t>Takes time to build</a:t>
            </a:r>
          </a:p>
          <a:p>
            <a:pPr lvl="1"/>
            <a:r>
              <a:rPr lang="en-US" b="0" dirty="0"/>
              <a:t>Takes time to update (add/delete a row, update the column)</a:t>
            </a:r>
          </a:p>
          <a:p>
            <a:r>
              <a:rPr lang="en-US" dirty="0"/>
              <a:t>But, but: one index is (mostly) free</a:t>
            </a:r>
          </a:p>
          <a:p>
            <a:pPr lvl="1"/>
            <a:r>
              <a:rPr lang="en-US" b="0" dirty="0"/>
              <a:t>Index will be built automatically on the </a:t>
            </a:r>
            <a:r>
              <a:rPr lang="en-US" b="0" dirty="0">
                <a:solidFill>
                  <a:schemeClr val="tx2"/>
                </a:solidFill>
              </a:rPr>
              <a:t>primary key</a:t>
            </a:r>
          </a:p>
          <a:p>
            <a:r>
              <a:rPr lang="en-US" b="1" dirty="0">
                <a:solidFill>
                  <a:srgbClr val="215C4E"/>
                </a:solidFill>
              </a:rPr>
              <a:t>Think before you build/maintain an index on other attributes!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76" y="5649026"/>
            <a:ext cx="2618724" cy="12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keys and foreign keys define interactions </a:t>
            </a:r>
            <a:br>
              <a:rPr lang="en-US" dirty="0"/>
            </a:br>
            <a:r>
              <a:rPr lang="en-US" dirty="0"/>
              <a:t>between different tables aka entities.  Four types:</a:t>
            </a:r>
          </a:p>
          <a:p>
            <a:pPr lvl="1"/>
            <a:r>
              <a:rPr lang="en-US" b="0" dirty="0"/>
              <a:t>One-to-one</a:t>
            </a:r>
            <a:endParaRPr lang="en-US" dirty="0"/>
          </a:p>
          <a:p>
            <a:pPr lvl="1"/>
            <a:r>
              <a:rPr lang="en-US" b="0" dirty="0"/>
              <a:t>One-to-one-or-none</a:t>
            </a:r>
            <a:endParaRPr lang="en-US" dirty="0"/>
          </a:p>
          <a:p>
            <a:pPr lvl="1"/>
            <a:r>
              <a:rPr lang="en-US" b="0" dirty="0"/>
              <a:t>One-to-many and many-to-one </a:t>
            </a:r>
          </a:p>
          <a:p>
            <a:pPr lvl="1"/>
            <a:r>
              <a:rPr lang="en-US" b="0" dirty="0"/>
              <a:t>Many-to-many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Connects (one, many) of the rows in one table to </a:t>
            </a:r>
            <a:br>
              <a:rPr lang="en-US" dirty="0"/>
            </a:br>
            <a:r>
              <a:rPr lang="en-US" dirty="0"/>
              <a:t>(one, many) of the rows in another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3535" y="2390930"/>
            <a:ext cx="2758190" cy="2068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506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 &amp; Many-to-one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One person </a:t>
            </a:r>
            <a:r>
              <a:rPr lang="en-US" dirty="0"/>
              <a:t>can have </a:t>
            </a:r>
            <a:r>
              <a:rPr lang="en-US" b="1" dirty="0">
                <a:solidFill>
                  <a:srgbClr val="215C4E"/>
                </a:solidFill>
              </a:rPr>
              <a:t>one nationality</a:t>
            </a:r>
            <a:r>
              <a:rPr lang="en-US" dirty="0"/>
              <a:t>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example)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but one nationality can include </a:t>
            </a:r>
            <a:r>
              <a:rPr lang="en-US" b="1" dirty="0">
                <a:solidFill>
                  <a:srgbClr val="215C4E"/>
                </a:solidFill>
              </a:rPr>
              <a:t>many people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5392" y="5012804"/>
            <a:ext cx="3192905" cy="18451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67082" y="3296538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211074" y="3296538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277849" y="2533337"/>
            <a:ext cx="5455170" cy="524656"/>
            <a:chOff x="1753849" y="2533337"/>
            <a:chExt cx="5455170" cy="524656"/>
          </a:xfrm>
        </p:grpSpPr>
        <p:sp>
          <p:nvSpPr>
            <p:cNvPr id="8" name="Rounded Rectangle 7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Nationality</a:t>
              </a:r>
            </a:p>
          </p:txBody>
        </p:sp>
        <p:cxnSp>
          <p:nvCxnSpPr>
            <p:cNvPr id="11" name="Straight Connector 10"/>
            <p:cNvCxnSpPr>
              <a:stCxn id="9" idx="1"/>
            </p:cNvCxnSpPr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4005277" y="269073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95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752601"/>
            <a:ext cx="8548914" cy="4373563"/>
          </a:xfrm>
        </p:spPr>
        <p:txBody>
          <a:bodyPr/>
          <a:lstStyle/>
          <a:p>
            <a:r>
              <a:rPr lang="en-US" dirty="0"/>
              <a:t>Two tables have a one-to-one relationship if every tuple in the first tables corresponds to </a:t>
            </a:r>
            <a:r>
              <a:rPr lang="en-US" b="1" dirty="0">
                <a:solidFill>
                  <a:srgbClr val="215C4E"/>
                </a:solidFill>
              </a:rPr>
              <a:t>exactly one</a:t>
            </a:r>
            <a:r>
              <a:rPr lang="en-US" dirty="0"/>
              <a:t> entry in the other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you won’t be using these (why not just merge the rows into one table?) unless:</a:t>
            </a:r>
          </a:p>
          <a:p>
            <a:pPr lvl="1"/>
            <a:r>
              <a:rPr lang="en-US" b="0" dirty="0"/>
              <a:t>Split a big row between SSD and HDD or distributed</a:t>
            </a:r>
          </a:p>
          <a:p>
            <a:pPr lvl="1"/>
            <a:r>
              <a:rPr lang="en-US" b="0" dirty="0"/>
              <a:t>Restrict access to part of a row (some DBMSs allow column-level access control, but not all)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Caching, partitioning, &amp; other serious stuff</a:t>
            </a:r>
            <a:r>
              <a:rPr lang="en-US" dirty="0"/>
              <a:t> that we won’t cover.</a:t>
            </a:r>
            <a:endParaRPr lang="en-US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3277849" y="2653257"/>
            <a:ext cx="5455170" cy="524656"/>
            <a:chOff x="1753849" y="2533337"/>
            <a:chExt cx="5455170" cy="524656"/>
          </a:xfrm>
        </p:grpSpPr>
        <p:sp>
          <p:nvSpPr>
            <p:cNvPr id="6" name="Rounded Rectangle 5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SSN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6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One-to-One-Or-None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keep track of people’s cats: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with IDs 2 and 3 do not own cats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, and are not in the table.  </a:t>
            </a:r>
            <a:br>
              <a:rPr lang="en-US" dirty="0"/>
            </a:br>
            <a:r>
              <a:rPr lang="en-US" b="1" dirty="0">
                <a:solidFill>
                  <a:srgbClr val="215C4E"/>
                </a:solidFill>
              </a:rPr>
              <a:t>Each person has at most one entry in the table.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data </a:t>
            </a:r>
            <a:r>
              <a:rPr lang="en-US" dirty="0">
                <a:solidFill>
                  <a:schemeClr val="tx2"/>
                </a:solidFill>
              </a:rPr>
              <a:t>tidy</a:t>
            </a:r>
            <a:r>
              <a:rPr lang="en-US" dirty="0"/>
              <a:t>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63187" y="2307236"/>
          <a:ext cx="605602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Person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3364043" y="4885543"/>
            <a:ext cx="5455170" cy="524656"/>
            <a:chOff x="1840043" y="4885543"/>
            <a:chExt cx="5455170" cy="524656"/>
          </a:xfrm>
        </p:grpSpPr>
        <p:sp>
          <p:nvSpPr>
            <p:cNvPr id="7" name="Rounded Rectangle 6"/>
            <p:cNvSpPr/>
            <p:nvPr/>
          </p:nvSpPr>
          <p:spPr>
            <a:xfrm>
              <a:off x="1840043" y="4885544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01718" y="4885543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4133538" y="5147870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67200" y="4885543"/>
              <a:ext cx="0" cy="52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43202" y="5035443"/>
              <a:ext cx="224853" cy="2248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36040" y="650573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*nor do they have hearts, apparently.</a:t>
            </a:r>
          </a:p>
        </p:txBody>
      </p:sp>
    </p:spTree>
    <p:extLst>
      <p:ext uri="{BB962C8B-B14F-4D97-AF65-F5344CB8AC3E}">
        <p14:creationId xmlns:p14="http://schemas.microsoft.com/office/powerpoint/2010/main" val="17741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444" y="4865037"/>
            <a:ext cx="1798489" cy="194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991600" cy="4663189"/>
          </a:xfrm>
        </p:spPr>
        <p:txBody>
          <a:bodyPr>
            <a:normAutofit/>
          </a:bodyPr>
          <a:lstStyle/>
          <a:p>
            <a:r>
              <a:rPr lang="en-US" dirty="0"/>
              <a:t>Say we want to keep track of people’s cats’ colorings: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column per color, too many columns, too many nulls</a:t>
            </a:r>
          </a:p>
          <a:p>
            <a:r>
              <a:rPr lang="en-US" dirty="0"/>
              <a:t>Each cat can have many colors, and each color many cats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18611" y="2371878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18158" y="237187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654509" y="5988757"/>
            <a:ext cx="5455170" cy="524656"/>
            <a:chOff x="1130509" y="5988757"/>
            <a:chExt cx="5455170" cy="524656"/>
          </a:xfrm>
        </p:grpSpPr>
        <p:sp>
          <p:nvSpPr>
            <p:cNvPr id="9" name="Rounded Rectangle 8"/>
            <p:cNvSpPr/>
            <p:nvPr/>
          </p:nvSpPr>
          <p:spPr>
            <a:xfrm>
              <a:off x="1130509" y="598875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92184" y="598875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Color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424004" y="625108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3381937" y="614615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riangle 12"/>
            <p:cNvSpPr/>
            <p:nvPr/>
          </p:nvSpPr>
          <p:spPr>
            <a:xfrm rot="16200000" flipH="1">
              <a:off x="4020192" y="6146154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9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79334"/>
            <a:ext cx="10312400" cy="2511408"/>
          </a:xfrm>
        </p:spPr>
        <p:txBody>
          <a:bodyPr>
            <a:normAutofit/>
          </a:bodyPr>
          <a:lstStyle/>
          <a:p>
            <a:r>
              <a:rPr lang="en-US" b="0" dirty="0"/>
              <a:t>Typically used to model pure relationships, not entities.  </a:t>
            </a:r>
          </a:p>
          <a:p>
            <a:r>
              <a:rPr lang="en-US" b="0" dirty="0"/>
              <a:t>The Primary Keys are from other tables – here we have [</a:t>
            </a:r>
            <a:r>
              <a:rPr lang="en-US" b="0" dirty="0" err="1"/>
              <a:t>CatID</a:t>
            </a:r>
            <a:r>
              <a:rPr lang="en-US" dirty="0"/>
              <a:t>, </a:t>
            </a:r>
            <a:r>
              <a:rPr lang="en-US" dirty="0" err="1"/>
              <a:t>ColorID</a:t>
            </a:r>
            <a:r>
              <a:rPr lang="en-US" dirty="0"/>
              <a:t>]</a:t>
            </a:r>
            <a:endParaRPr lang="en-US" b="0" dirty="0"/>
          </a:p>
          <a:p>
            <a:r>
              <a:rPr lang="en-US" dirty="0"/>
              <a:t>Pros:</a:t>
            </a:r>
          </a:p>
          <a:p>
            <a:pPr lvl="1"/>
            <a:r>
              <a:rPr lang="en-US" b="0" dirty="0"/>
              <a:t>Handles one-to-one, one-to-many, and many-to-one</a:t>
            </a:r>
          </a:p>
          <a:p>
            <a:pPr lvl="1"/>
            <a:r>
              <a:rPr lang="en-US" dirty="0"/>
              <a:t>Can be added without modifying existing tables.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 err="1"/>
              <a:t>Requries</a:t>
            </a:r>
            <a:r>
              <a:rPr lang="en-US" dirty="0"/>
              <a:t> extra joins/queries to learn certain things.</a:t>
            </a:r>
            <a:endParaRPr lang="en-US" b="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67889"/>
              </p:ext>
            </p:extLst>
          </p:nvPr>
        </p:nvGraphicFramePr>
        <p:xfrm>
          <a:off x="6096000" y="144938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979698"/>
              </p:ext>
            </p:extLst>
          </p:nvPr>
        </p:nvGraphicFramePr>
        <p:xfrm>
          <a:off x="3425254" y="1659250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Meowly</a:t>
                      </a:r>
                      <a:r>
                        <a:rPr lang="en-US" sz="1100" baseline="0" dirty="0"/>
                        <a:t> Cyrus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Fuzz</a:t>
                      </a:r>
                      <a:r>
                        <a:rPr lang="en-US" sz="1100" baseline="0" dirty="0"/>
                        <a:t> Aldrin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Chair</a:t>
                      </a:r>
                      <a:r>
                        <a:rPr lang="en-US" sz="1100" baseline="0" dirty="0"/>
                        <a:t>man Meow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Anderson</a:t>
                      </a:r>
                      <a:r>
                        <a:rPr lang="en-US" sz="1100" baseline="0" dirty="0"/>
                        <a:t> Pooper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780536"/>
              </p:ext>
            </p:extLst>
          </p:nvPr>
        </p:nvGraphicFramePr>
        <p:xfrm>
          <a:off x="9402399" y="1659250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Neon</a:t>
                      </a:r>
                      <a:r>
                        <a:rPr lang="en-US" sz="1100" baseline="0" dirty="0"/>
                        <a:t> Green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25254" y="1264722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02398" y="1264722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91311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r>
              <a:rPr lang="en-US" dirty="0"/>
              <a:t>Project1 LXML Fix.</a:t>
            </a:r>
          </a:p>
          <a:p>
            <a:endParaRPr lang="en-US" dirty="0"/>
          </a:p>
          <a:p>
            <a:r>
              <a:rPr lang="en-US" dirty="0"/>
              <a:t>Early Office Hours Today</a:t>
            </a:r>
          </a:p>
          <a:p>
            <a:pPr lvl="1"/>
            <a:r>
              <a:rPr lang="en-US" dirty="0"/>
              <a:t>Help, email Ari and Myself.</a:t>
            </a:r>
          </a:p>
          <a:p>
            <a:endParaRPr lang="en-US" dirty="0"/>
          </a:p>
          <a:p>
            <a:r>
              <a:rPr lang="en-US" dirty="0"/>
              <a:t>Correcting My Mistakes:</a:t>
            </a:r>
          </a:p>
          <a:p>
            <a:pPr lvl="1"/>
            <a:r>
              <a:rPr lang="en-US" dirty="0"/>
              <a:t>Groups Access</a:t>
            </a:r>
          </a:p>
          <a:p>
            <a:pPr lvl="1"/>
            <a:r>
              <a:rPr lang="en-US" dirty="0"/>
              <a:t>Merge, Join Terms Slide</a:t>
            </a:r>
          </a:p>
          <a:p>
            <a:pPr lvl="1"/>
            <a:endParaRPr lang="en-US" dirty="0"/>
          </a:p>
          <a:p>
            <a:r>
              <a:rPr lang="en-US" dirty="0"/>
              <a:t>Weekly Questions 5</a:t>
            </a:r>
          </a:p>
          <a:p>
            <a:endParaRPr lang="en-US" dirty="0"/>
          </a:p>
          <a:p>
            <a:r>
              <a:rPr lang="en-US" dirty="0"/>
              <a:t>Test Advice</a:t>
            </a:r>
          </a:p>
          <a:p>
            <a:endParaRPr lang="en-US" dirty="0"/>
          </a:p>
          <a:p>
            <a:r>
              <a:rPr lang="en-US" dirty="0"/>
              <a:t>Lecture then Lab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24C6B-8268-C545-8A06-6E7DD733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449388"/>
            <a:ext cx="4267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9129010" cy="4373563"/>
          </a:xfrm>
        </p:spPr>
        <p:txBody>
          <a:bodyPr>
            <a:normAutofit/>
          </a:bodyPr>
          <a:lstStyle/>
          <a:p>
            <a:r>
              <a:rPr lang="en-US" dirty="0"/>
              <a:t>So, this </a:t>
            </a:r>
            <a:r>
              <a:rPr lang="en-US" dirty="0" err="1"/>
              <a:t>kinda</a:t>
            </a:r>
            <a:r>
              <a:rPr lang="en-US" dirty="0"/>
              <a:t> feels like pandas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b="0" dirty="0"/>
              <a:t>And pandas </a:t>
            </a:r>
            <a:r>
              <a:rPr lang="en-US" b="0" dirty="0" err="1"/>
              <a:t>kinda</a:t>
            </a:r>
            <a:r>
              <a:rPr lang="en-US" b="0" dirty="0"/>
              <a:t> feels like a relational data system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Pandas is </a:t>
            </a:r>
            <a:r>
              <a:rPr lang="en-US" b="1" dirty="0">
                <a:solidFill>
                  <a:srgbClr val="215C4E"/>
                </a:solidFill>
              </a:rPr>
              <a:t>not strictly </a:t>
            </a:r>
            <a:r>
              <a:rPr lang="en-US" dirty="0"/>
              <a:t>a relational data system:</a:t>
            </a:r>
          </a:p>
          <a:p>
            <a:pPr lvl="1"/>
            <a:r>
              <a:rPr lang="en-US" b="0" dirty="0"/>
              <a:t>No notion of primary / foreign keys</a:t>
            </a:r>
          </a:p>
          <a:p>
            <a:r>
              <a:rPr lang="en-US" dirty="0"/>
              <a:t>It does have indexes (and multi-column indexes):</a:t>
            </a:r>
          </a:p>
          <a:p>
            <a:pPr lvl="1"/>
            <a:r>
              <a:rPr lang="en-US" b="0" dirty="0" err="1"/>
              <a:t>pandas.Index</a:t>
            </a:r>
            <a:r>
              <a:rPr lang="en-US" b="0" dirty="0"/>
              <a:t>: ordered, sliceable set storing axis labels</a:t>
            </a:r>
          </a:p>
          <a:p>
            <a:pPr lvl="1"/>
            <a:r>
              <a:rPr lang="en-US" b="0" dirty="0" err="1"/>
              <a:t>pandas.MultiIndex</a:t>
            </a:r>
            <a:r>
              <a:rPr lang="en-US" b="0" dirty="0"/>
              <a:t>: hierarchical index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rgbClr val="215C4E"/>
                </a:solidFill>
              </a:rPr>
              <a:t>Rule of thumb: do heavy, rough lifting at the relational DB level, then fine-grained slicing and dicing and visualization with pandas</a:t>
            </a:r>
          </a:p>
        </p:txBody>
      </p:sp>
    </p:spTree>
    <p:extLst>
      <p:ext uri="{BB962C8B-B14F-4D97-AF65-F5344CB8AC3E}">
        <p14:creationId xmlns:p14="http://schemas.microsoft.com/office/powerpoint/2010/main" val="154500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On-disk</a:t>
            </a:r>
            <a:r>
              <a:rPr lang="en-US" dirty="0"/>
              <a:t> relational database management system (RDMS)</a:t>
            </a:r>
          </a:p>
          <a:p>
            <a:pPr lvl="1"/>
            <a:r>
              <a:rPr lang="en-US" b="0" dirty="0"/>
              <a:t>Applications connect directly to a </a:t>
            </a:r>
            <a:r>
              <a:rPr lang="en-US" b="1" dirty="0">
                <a:solidFill>
                  <a:srgbClr val="215C4E"/>
                </a:solidFill>
              </a:rPr>
              <a:t>file.</a:t>
            </a:r>
          </a:p>
          <a:p>
            <a:r>
              <a:rPr lang="en-US" dirty="0"/>
              <a:t>Most RDMSs have applications connect to a </a:t>
            </a:r>
            <a:r>
              <a:rPr lang="en-US" b="1" dirty="0">
                <a:solidFill>
                  <a:srgbClr val="215C4E"/>
                </a:solidFill>
              </a:rPr>
              <a:t>server:</a:t>
            </a:r>
          </a:p>
          <a:p>
            <a:pPr lvl="1"/>
            <a:r>
              <a:rPr lang="en-US" b="0" dirty="0"/>
              <a:t>Advantages include greater concurrency, less restrictive locking</a:t>
            </a:r>
          </a:p>
          <a:p>
            <a:pPr lvl="1"/>
            <a:r>
              <a:rPr lang="en-US" b="0" dirty="0"/>
              <a:t>Disadvantages include, for this class, setup time </a:t>
            </a:r>
            <a:r>
              <a:rPr lang="en-US" b="0" dirty="0">
                <a:sym typeface="Wingdings"/>
              </a:rPr>
              <a:t></a:t>
            </a:r>
          </a:p>
          <a:p>
            <a:r>
              <a:rPr lang="en-US" dirty="0">
                <a:ea typeface="Courier" charset="0"/>
                <a:cs typeface="Courier" charset="0"/>
              </a:rPr>
              <a:t>Installation:</a:t>
            </a:r>
          </a:p>
          <a:p>
            <a:pPr lvl="1"/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sqlite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b="0" dirty="0">
                <a:ea typeface="Courier" charset="0"/>
                <a:cs typeface="Courier" charset="0"/>
              </a:rPr>
              <a:t>(Should come preinstalled, I think?)</a:t>
            </a:r>
          </a:p>
          <a:p>
            <a:r>
              <a:rPr lang="en-US" dirty="0">
                <a:ea typeface="Courier" charset="0"/>
                <a:cs typeface="Courier" charset="0"/>
              </a:rPr>
              <a:t>All interactions use Structured Query Language (SQL)</a:t>
            </a:r>
          </a:p>
        </p:txBody>
      </p:sp>
    </p:spTree>
    <p:extLst>
      <p:ext uri="{BB962C8B-B14F-4D97-AF65-F5344CB8AC3E}">
        <p14:creationId xmlns:p14="http://schemas.microsoft.com/office/powerpoint/2010/main" val="13374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460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7639987" y="2503357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4611973" y="2398427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1961000" y="1611444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4087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6845508" y="3080479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8711783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3322915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4611973" y="3710873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50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8197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872127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7A526C32-5D5E-884D-8FED-9FBDE5E9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DB with Pandas!</a:t>
            </a:r>
          </a:p>
        </p:txBody>
      </p:sp>
    </p:spTree>
    <p:extLst>
      <p:ext uri="{BB962C8B-B14F-4D97-AF65-F5344CB8AC3E}">
        <p14:creationId xmlns:p14="http://schemas.microsoft.com/office/powerpoint/2010/main" val="101184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512037"/>
            <a:ext cx="7620000" cy="1823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Cursor</a:t>
            </a:r>
            <a:r>
              <a:rPr lang="en-US" dirty="0"/>
              <a:t>: temporary work area in system memory for manipulating SQL statements and return values</a:t>
            </a:r>
          </a:p>
          <a:p>
            <a:r>
              <a:rPr lang="en-US" dirty="0"/>
              <a:t>If you do not close the connection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), any outstanding transaction is rolled back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(More on this in a bit.)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779151"/>
            <a:ext cx="7997252" cy="2523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sqlite3</a:t>
            </a:r>
          </a:p>
          <a:p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a database and connect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conn = sqlite3.connect(“cmsc320.db”)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cursor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conn.cursor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# do cool stuff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81200" y="5274411"/>
            <a:ext cx="7620000" cy="1451511"/>
          </a:xfrm>
        </p:spPr>
        <p:txBody>
          <a:bodyPr/>
          <a:lstStyle/>
          <a:p>
            <a:r>
              <a:rPr lang="en-US" dirty="0"/>
              <a:t>Capitalization doesn’t matter for SQL reserved words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SELECT = select = </a:t>
            </a:r>
            <a:r>
              <a:rPr lang="en-US" dirty="0" err="1"/>
              <a:t>SeLeCt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Rule of thumb: capitalize keywords for readability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629251"/>
            <a:ext cx="7997252" cy="2148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Make a table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cats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id INTEGER PRIMARY KEY,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name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)”””)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702" y="3882454"/>
            <a:ext cx="3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?????????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70550" y="4469151"/>
          <a:ext cx="609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66675" y="4803720"/>
            <a:ext cx="190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289243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629252"/>
            <a:ext cx="7997252" cy="13238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Insert into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VALUES (1, ’Megabyte’)”)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VALUES (2, ‘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Meowly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Cyrus’)”)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VALUES (3, ‘Fuzz Aldrin’)”)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12038" y="3072987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981200" y="4535569"/>
            <a:ext cx="7997252" cy="874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Delete row(s) from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(“DELETE FROM cats WHERE id == 2”);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012037" y="549465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031" y="4853065"/>
            <a:ext cx="1965169" cy="1965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326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661941"/>
            <a:ext cx="7620000" cy="1464222"/>
          </a:xfrm>
        </p:spPr>
        <p:txBody>
          <a:bodyPr/>
          <a:lstStyle/>
          <a:p>
            <a:r>
              <a:rPr lang="en-US" dirty="0" err="1"/>
              <a:t>index_col</a:t>
            </a:r>
            <a:r>
              <a:rPr lang="en-US" dirty="0"/>
              <a:t>=“id”: treat column with label “id” as an index</a:t>
            </a:r>
          </a:p>
          <a:p>
            <a:r>
              <a:rPr lang="en-US" dirty="0" err="1"/>
              <a:t>index_col</a:t>
            </a:r>
            <a:r>
              <a:rPr lang="en-US" dirty="0"/>
              <a:t>=1: treat column #1 (i.e., “name”) as an index</a:t>
            </a:r>
          </a:p>
          <a:p>
            <a:r>
              <a:rPr lang="en-US" dirty="0"/>
              <a:t>(Can also do multi-indexing.)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629252"/>
            <a:ext cx="7997252" cy="979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from a table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row in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(”SELECT * FROM cats”):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print(row)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713225"/>
            <a:ext cx="7997252" cy="6745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into pandas </a:t>
            </a:r>
            <a:r>
              <a:rPr lang="en-US" sz="1600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sz="16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index_col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=”id”)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012038" y="352136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67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215C4E"/>
                </a:solidFill>
              </a:rPr>
              <a:t>join</a:t>
            </a:r>
            <a:r>
              <a:rPr lang="en-US" dirty="0"/>
              <a:t> operation merges two or more tables into a single relation.  Different ways of doing this:</a:t>
            </a:r>
          </a:p>
          <a:p>
            <a:pPr marL="854075" lvl="1" indent="-342900">
              <a:buFont typeface="Arial" charset="0"/>
              <a:buChar char="•"/>
            </a:pPr>
            <a:r>
              <a:rPr lang="en-US" dirty="0"/>
              <a:t>Inner</a:t>
            </a:r>
          </a:p>
          <a:p>
            <a:pPr marL="854075" lvl="1" indent="-342900">
              <a:buFont typeface="Arial" charset="0"/>
              <a:buChar char="•"/>
            </a:pPr>
            <a:r>
              <a:rPr lang="en-US" dirty="0"/>
              <a:t>Left</a:t>
            </a:r>
          </a:p>
          <a:p>
            <a:pPr marL="854075" lvl="1" indent="-342900">
              <a:buFont typeface="Arial" charset="0"/>
              <a:buChar char="•"/>
            </a:pPr>
            <a:r>
              <a:rPr lang="en-US" dirty="0"/>
              <a:t>Right</a:t>
            </a:r>
          </a:p>
          <a:p>
            <a:pPr marL="854075" lvl="1" indent="-342900">
              <a:buFont typeface="Arial" charset="0"/>
              <a:buChar char="•"/>
            </a:pPr>
            <a:r>
              <a:rPr lang="en-US" dirty="0"/>
              <a:t>Full Outer</a:t>
            </a:r>
          </a:p>
          <a:p>
            <a:endParaRPr lang="en-US" dirty="0"/>
          </a:p>
          <a:p>
            <a:r>
              <a:rPr lang="en-US" dirty="0"/>
              <a:t>Join operations are done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columns that explicitly link the tables together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497051"/>
            <a:ext cx="7620000" cy="1419252"/>
          </a:xfrm>
        </p:spPr>
        <p:txBody>
          <a:bodyPr/>
          <a:lstStyle/>
          <a:p>
            <a:r>
              <a:rPr lang="en-US" dirty="0"/>
              <a:t>Inner join returns merged rows that share the </a:t>
            </a:r>
            <a:r>
              <a:rPr lang="en-US" dirty="0">
                <a:solidFill>
                  <a:schemeClr val="tx2"/>
                </a:solidFill>
              </a:rPr>
              <a:t>same</a:t>
            </a:r>
            <a:r>
              <a:rPr lang="en-US" dirty="0"/>
              <a:t> value in the column they are being joined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1" y="1727301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40906" y="1727301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1437" y="5404027"/>
            <a:ext cx="1585992" cy="1024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01" y="4076949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0906" y="3069957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807567" y="5295745"/>
          <a:ext cx="546391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7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599271"/>
            <a:ext cx="7997252" cy="1638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pandas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visits”,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“inner”,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490529"/>
            <a:ext cx="7997252" cy="28952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SELECT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FROM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cats, visits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WHERE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”””)</a:t>
            </a:r>
          </a:p>
        </p:txBody>
      </p:sp>
    </p:spTree>
    <p:extLst>
      <p:ext uri="{BB962C8B-B14F-4D97-AF65-F5344CB8AC3E}">
        <p14:creationId xmlns:p14="http://schemas.microsoft.com/office/powerpoint/2010/main" val="416187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1846421" y="3745840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joins are the most common type of joins (get results that appear in </a:t>
            </a:r>
            <a:r>
              <a:rPr lang="en-US" dirty="0">
                <a:solidFill>
                  <a:schemeClr val="tx2"/>
                </a:solidFill>
              </a:rPr>
              <a:t>both</a:t>
            </a:r>
            <a:r>
              <a:rPr lang="en-US" dirty="0"/>
              <a:t> tables)</a:t>
            </a:r>
          </a:p>
          <a:p>
            <a:r>
              <a:rPr lang="en-US" dirty="0"/>
              <a:t>Left joins: all the results from the left table, only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matching results from the right table</a:t>
            </a:r>
          </a:p>
          <a:p>
            <a:r>
              <a:rPr lang="en-US" dirty="0"/>
              <a:t>Left join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  ???????????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49381" y="3939381"/>
          <a:ext cx="5883639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92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guess!</a:t>
            </a:r>
          </a:p>
          <a:p>
            <a:r>
              <a:rPr lang="en-US" dirty="0">
                <a:solidFill>
                  <a:schemeClr val="tx2"/>
                </a:solidFill>
              </a:rPr>
              <a:t>Right</a:t>
            </a:r>
            <a:r>
              <a:rPr lang="en-US" dirty="0"/>
              <a:t> join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30365" y="1657980"/>
          <a:ext cx="255222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925127" y="1654551"/>
          <a:ext cx="2403423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30365" y="4007628"/>
            <a:ext cx="2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5127" y="3668535"/>
            <a:ext cx="24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373172" y="4577478"/>
          <a:ext cx="5666609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2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Left/Right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99272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“left”,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4311241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“right”,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2863124"/>
            <a:ext cx="7997252" cy="10647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(“SELECT * FROM cats LEFT JOIN visits 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578541"/>
            <a:ext cx="7997252" cy="6873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SQL / SQLite via Python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56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80934"/>
          </a:xfrm>
        </p:spPr>
        <p:txBody>
          <a:bodyPr/>
          <a:lstStyle/>
          <a:p>
            <a:r>
              <a:rPr lang="en-US" dirty="0"/>
              <a:t>Combines the left and the right join        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57896" y="2233535"/>
          <a:ext cx="5666609" cy="30209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 Aldrin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Chairman Meow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2134648" y="5410200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Outer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“outer”,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15608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Google Image Search One Slide SQL Join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43135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611375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08485" y="324841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981200" y="2016852"/>
            <a:ext cx="5561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AVG(age)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average_age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persons GROUP BY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3764"/>
              </p:ext>
            </p:extLst>
          </p:nvPr>
        </p:nvGraphicFramePr>
        <p:xfrm>
          <a:off x="7542337" y="3778647"/>
          <a:ext cx="2941178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70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average_age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D36043C5-EEF6-7E41-BF95-4C6D400C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Aggregates</a:t>
            </a:r>
          </a:p>
        </p:txBody>
      </p:sp>
    </p:spTree>
    <p:extLst>
      <p:ext uri="{BB962C8B-B14F-4D97-AF65-F5344CB8AC3E}">
        <p14:creationId xmlns:p14="http://schemas.microsoft.com/office/powerpoint/2010/main" val="305553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SQL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“think in SQL” already, you’ll be fine with pandas:</a:t>
            </a:r>
          </a:p>
          <a:p>
            <a:pPr lvl="1"/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 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pandasql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Info: </a:t>
            </a:r>
            <a:r>
              <a:rPr lang="en-US" sz="1600" dirty="0"/>
              <a:t>http://</a:t>
            </a:r>
            <a:r>
              <a:rPr lang="en-US" sz="1600" dirty="0" err="1"/>
              <a:t>pandas.pydata.org</a:t>
            </a:r>
            <a:r>
              <a:rPr lang="en-US" sz="1600" dirty="0"/>
              <a:t>/pandas-docs/stable/</a:t>
            </a:r>
            <a:r>
              <a:rPr lang="en-US" sz="1600" dirty="0" err="1"/>
              <a:t>comparison_with_sql.html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338128"/>
            <a:ext cx="7997252" cy="32125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Write the query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 = ”””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SELECT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FROM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cats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LIMIT 10;”””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Store in a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sqldf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(q, locals())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0652" y="1285762"/>
            <a:ext cx="2895600" cy="1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And Relational Data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lvl="1"/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lvl="1"/>
            <a:r>
              <a:rPr lang="en-US" b="0" dirty="0"/>
              <a:t>SQL</a:t>
            </a:r>
            <a:r>
              <a:rPr lang="en-US" dirty="0"/>
              <a:t>	</a:t>
            </a:r>
          </a:p>
          <a:p>
            <a:pPr lvl="1"/>
            <a:r>
              <a:rPr lang="en-US" b="0" dirty="0"/>
              <a:t>SQLite</a:t>
            </a:r>
            <a:endParaRPr lang="en-US" dirty="0"/>
          </a:p>
          <a:p>
            <a:pPr lvl="1"/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endParaRPr lang="en-US" dirty="0"/>
          </a:p>
          <a:p>
            <a:r>
              <a:rPr lang="en-US" dirty="0"/>
              <a:t>Joins in SQL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2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30" y="3342806"/>
            <a:ext cx="1972539" cy="2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802380" cy="4373563"/>
          </a:xfrm>
        </p:spPr>
        <p:txBody>
          <a:bodyPr/>
          <a:lstStyle/>
          <a:p>
            <a:r>
              <a:rPr lang="en-US" dirty="0"/>
              <a:t>Simplest relation: a table aka tabular data full of </a:t>
            </a:r>
            <a:r>
              <a:rPr lang="en-US" b="1" u="sng" dirty="0">
                <a:solidFill>
                  <a:srgbClr val="215C4E"/>
                </a:solidFill>
              </a:rPr>
              <a:t>unique</a:t>
            </a:r>
            <a:r>
              <a:rPr lang="en-US" dirty="0"/>
              <a:t>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58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4153969" y="3652572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09785" y="3490593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53969" y="406436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58519" y="4338792"/>
            <a:ext cx="179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</a:rPr>
              <a:t>Observations</a:t>
            </a:r>
          </a:p>
          <a:p>
            <a:pPr algn="r"/>
            <a:r>
              <a:rPr lang="en-US" dirty="0">
                <a:solidFill>
                  <a:schemeClr val="accent3"/>
                </a:solidFill>
              </a:rPr>
              <a:t>(called tuples)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53969" y="444994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153969" y="486550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153969" y="528106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802887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8045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905466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39579" y="2274419"/>
            <a:ext cx="270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Variables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(called attributes)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110623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3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261549"/>
            <a:ext cx="7620000" cy="86461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key is a unique identifier for every tuple in a relation.</a:t>
            </a:r>
          </a:p>
          <a:p>
            <a:pPr lvl="1"/>
            <a:r>
              <a:rPr lang="en-US" dirty="0"/>
              <a:t>Each tuple has exactly one primary key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25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81844"/>
            <a:ext cx="6262914" cy="4898571"/>
          </a:xfrm>
        </p:spPr>
        <p:txBody>
          <a:bodyPr>
            <a:normAutofit/>
          </a:bodyPr>
          <a:lstStyle/>
          <a:p>
            <a:r>
              <a:rPr lang="en-US" dirty="0"/>
              <a:t>Yes, in Pandas; but not in the database world</a:t>
            </a:r>
          </a:p>
          <a:p>
            <a:endParaRPr lang="en-US" dirty="0"/>
          </a:p>
          <a:p>
            <a:r>
              <a:rPr lang="en-US" dirty="0"/>
              <a:t>For most databases, an “index” is a data structure used to speed up retrieval of specific tuples</a:t>
            </a:r>
          </a:p>
          <a:p>
            <a:endParaRPr lang="en-US" dirty="0"/>
          </a:p>
          <a:p>
            <a:r>
              <a:rPr lang="en-US" dirty="0"/>
              <a:t>For example, to find all tuples with </a:t>
            </a:r>
            <a:r>
              <a:rPr lang="en-US" dirty="0" err="1"/>
              <a:t>nat_id</a:t>
            </a:r>
            <a:r>
              <a:rPr lang="en-US" dirty="0"/>
              <a:t> = 2:</a:t>
            </a:r>
          </a:p>
          <a:p>
            <a:pPr lvl="1"/>
            <a:r>
              <a:rPr lang="en-US" dirty="0"/>
              <a:t>We can either scan the table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/>
            <a:r>
              <a:rPr lang="en-US" dirty="0"/>
              <a:t>Or use an “index” (e.g., binary tree) </a:t>
            </a:r>
            <a:r>
              <a:rPr lang="mr-IN" dirty="0"/>
              <a:t>–</a:t>
            </a:r>
            <a:r>
              <a:rPr lang="en-US" dirty="0"/>
              <a:t> O(log N)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2B8DA8-68C5-D04E-8CD7-7E9CDAF9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Aren’t These Called “indexes”?</a:t>
            </a:r>
          </a:p>
        </p:txBody>
      </p:sp>
    </p:spTree>
    <p:extLst>
      <p:ext uri="{BB962C8B-B14F-4D97-AF65-F5344CB8AC3E}">
        <p14:creationId xmlns:p14="http://schemas.microsoft.com/office/powerpoint/2010/main" val="32119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261549"/>
            <a:ext cx="7620000" cy="1229193"/>
          </a:xfrm>
        </p:spPr>
        <p:txBody>
          <a:bodyPr>
            <a:normAutofit/>
          </a:bodyPr>
          <a:lstStyle/>
          <a:p>
            <a:r>
              <a:rPr lang="en-US" dirty="0"/>
              <a:t>Foreign keys are attributes (columns) that point to a different table’s primary key.</a:t>
            </a:r>
          </a:p>
          <a:p>
            <a:pPr lvl="1"/>
            <a:r>
              <a:rPr lang="en-US" dirty="0"/>
              <a:t>A table can have multiple foreign keys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450048"/>
              </p:ext>
            </p:extLst>
          </p:nvPr>
        </p:nvGraphicFramePr>
        <p:xfrm>
          <a:off x="1981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25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57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Schema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81200" y="1524318"/>
            <a:ext cx="7620000" cy="1122924"/>
          </a:xfrm>
        </p:spPr>
        <p:txBody>
          <a:bodyPr>
            <a:normAutofit/>
          </a:bodyPr>
          <a:lstStyle/>
          <a:p>
            <a:r>
              <a:rPr lang="en-US" dirty="0"/>
              <a:t>A list of all the attribute names, and their </a:t>
            </a:r>
            <a:r>
              <a:rPr lang="en-US" i="1" dirty="0"/>
              <a:t>domains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81200" y="4221382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81200" y="207985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Helvetica"/>
                <a:cs typeface="Helvetica"/>
              </a:rPr>
              <a:t>create table </a:t>
            </a:r>
            <a:r>
              <a:rPr lang="en-US" sz="200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dirty="0">
                <a:latin typeface="Helvetica"/>
                <a:cs typeface="Helvetica"/>
              </a:rPr>
              <a:t>    (</a:t>
            </a:r>
            <a:r>
              <a:rPr lang="en-US" sz="2000" dirty="0" err="1">
                <a:latin typeface="Helvetica"/>
                <a:cs typeface="Helvetica"/>
              </a:rPr>
              <a:t>dept_name</a:t>
            </a: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b="1" dirty="0" err="1">
                <a:latin typeface="Helvetica"/>
                <a:cs typeface="Helvetica"/>
              </a:rPr>
              <a:t>varchar</a:t>
            </a:r>
            <a:r>
              <a:rPr lang="en-US" sz="200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dirty="0">
                <a:latin typeface="Helvetica"/>
                <a:cs typeface="Helvetica"/>
              </a:rPr>
              <a:t>     building </a:t>
            </a:r>
            <a:r>
              <a:rPr lang="en-US" sz="2000" b="1" dirty="0" err="1">
                <a:latin typeface="Helvetica"/>
                <a:cs typeface="Helvetica"/>
              </a:rPr>
              <a:t>varchar</a:t>
            </a:r>
            <a:r>
              <a:rPr lang="en-US" sz="200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 budget </a:t>
            </a:r>
            <a:r>
              <a:rPr lang="da-DK" sz="2000" b="1" dirty="0" err="1">
                <a:latin typeface="Helvetica"/>
                <a:cs typeface="Helvetica"/>
              </a:rPr>
              <a:t>numeric</a:t>
            </a:r>
            <a:r>
              <a:rPr lang="da-DK" sz="200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 </a:t>
            </a:r>
            <a:r>
              <a:rPr lang="da-DK" sz="2000" b="1" dirty="0" err="1">
                <a:latin typeface="Helvetica"/>
                <a:cs typeface="Helvetica"/>
              </a:rPr>
              <a:t>primary</a:t>
            </a:r>
            <a:r>
              <a:rPr lang="da-DK" sz="2000" b="1" dirty="0">
                <a:latin typeface="Helvetica"/>
                <a:cs typeface="Helvetica"/>
              </a:rPr>
              <a:t> </a:t>
            </a:r>
            <a:r>
              <a:rPr lang="da-DK" sz="2000" b="1" dirty="0" err="1">
                <a:latin typeface="Helvetica"/>
                <a:cs typeface="Helvetica"/>
              </a:rPr>
              <a:t>key</a:t>
            </a:r>
            <a:r>
              <a:rPr lang="da-DK" sz="2000" b="1" dirty="0">
                <a:latin typeface="Helvetica"/>
                <a:cs typeface="Helvetica"/>
              </a:rPr>
              <a:t> </a:t>
            </a:r>
            <a:r>
              <a:rPr lang="da-DK" sz="2000" dirty="0">
                <a:latin typeface="Helvetica"/>
                <a:cs typeface="Helvetica"/>
              </a:rPr>
              <a:t>(</a:t>
            </a:r>
            <a:r>
              <a:rPr lang="da-DK" sz="2000" dirty="0" err="1">
                <a:latin typeface="Helvetica"/>
                <a:cs typeface="Helvetica"/>
              </a:rPr>
              <a:t>dept_name</a:t>
            </a:r>
            <a:r>
              <a:rPr lang="da-DK" sz="200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);</a:t>
            </a:r>
            <a:endParaRPr lang="da-DK" sz="24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93645" y="2079851"/>
            <a:ext cx="1770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SQL Statements </a:t>
            </a:r>
          </a:p>
          <a:p>
            <a:r>
              <a:rPr lang="en-US" i="1" dirty="0">
                <a:solidFill>
                  <a:schemeClr val="tx2"/>
                </a:solidFill>
              </a:rPr>
              <a:t>To create Tables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7644085" y="2403016"/>
            <a:ext cx="649560" cy="24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8022771" y="2403017"/>
            <a:ext cx="270874" cy="18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4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14562</TotalTime>
  <Words>2431</Words>
  <Application>Microsoft Macintosh PowerPoint</Application>
  <PresentationFormat>Widescreen</PresentationFormat>
  <Paragraphs>834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Century Gothic</vt:lpstr>
      <vt:lpstr>Courier</vt:lpstr>
      <vt:lpstr>Helvetica</vt:lpstr>
      <vt:lpstr>Palatino Linotype</vt:lpstr>
      <vt:lpstr>Watson White Theme</vt:lpstr>
      <vt:lpstr>Data Wrangling: Munging, Tidy Data, and Working with Multiple Data Tables (III)</vt:lpstr>
      <vt:lpstr>Announcements</vt:lpstr>
      <vt:lpstr>The Data LifeCycle</vt:lpstr>
      <vt:lpstr>SQL And Relational Data</vt:lpstr>
      <vt:lpstr>Relation</vt:lpstr>
      <vt:lpstr>Primary keys</vt:lpstr>
      <vt:lpstr>Wait, Aren’t These Called “indexes”?</vt:lpstr>
      <vt:lpstr>Foreign keys</vt:lpstr>
      <vt:lpstr>Relation Schema</vt:lpstr>
      <vt:lpstr>Schema Diagrams</vt:lpstr>
      <vt:lpstr>Searching for elements</vt:lpstr>
      <vt:lpstr>Indexes</vt:lpstr>
      <vt:lpstr>INdexes</vt:lpstr>
      <vt:lpstr>Relationships</vt:lpstr>
      <vt:lpstr>One-to-many &amp; Many-to-one</vt:lpstr>
      <vt:lpstr>One-to-One</vt:lpstr>
      <vt:lpstr>One-to-One-Or-None</vt:lpstr>
      <vt:lpstr>Many-to-Many</vt:lpstr>
      <vt:lpstr>Associative tables</vt:lpstr>
      <vt:lpstr>Aside: Pandas</vt:lpstr>
      <vt:lpstr>SQLite</vt:lpstr>
      <vt:lpstr>Using a DB with Pandas!</vt:lpstr>
      <vt:lpstr>Crash Course in SQL (in python)</vt:lpstr>
      <vt:lpstr>Crash Course in SQL (in python)</vt:lpstr>
      <vt:lpstr>Crash Course in SQL (in python)</vt:lpstr>
      <vt:lpstr>Crash Course in SQL (in python)</vt:lpstr>
      <vt:lpstr>Joining data</vt:lpstr>
      <vt:lpstr>Inner Joins</vt:lpstr>
      <vt:lpstr>Inner Joins</vt:lpstr>
      <vt:lpstr>Left Joins</vt:lpstr>
      <vt:lpstr>Right Joins</vt:lpstr>
      <vt:lpstr>Left/Right Joins</vt:lpstr>
      <vt:lpstr>Full Outer Join</vt:lpstr>
      <vt:lpstr>Google Image Search One Slide SQL Join Visual</vt:lpstr>
      <vt:lpstr>Group by Aggregates</vt:lpstr>
      <vt:lpstr>Raw SQL in Pandas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302</cp:revision>
  <cp:lastPrinted>2019-10-03T00:27:05Z</cp:lastPrinted>
  <dcterms:created xsi:type="dcterms:W3CDTF">2018-02-09T16:02:53Z</dcterms:created>
  <dcterms:modified xsi:type="dcterms:W3CDTF">2019-10-03T18:40:36Z</dcterms:modified>
</cp:coreProperties>
</file>